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Hobbes: To some degree influenced what can be done to change a government by the people</a:t>
            </a:r>
          </a:p>
          <a:p>
            <a:pPr>
              <a:spcBef>
                <a:spcPts val="0"/>
              </a:spcBef>
              <a:buNone/>
            </a:pPr>
            <a:r>
              <a:rPr lang="en"/>
              <a:t>Locke: political doctrines affected American revolutionaries and the writing of the declaration of independence… rapidly lost influence in France when he was regarded as conservative, philosophy often misinterpreted and rejected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He became a tutor of the Earl of Shaftesbury... A Founder of modern educational theories, a politician, and a social thinker… in essay, rejected traditional way of knowledge and science, was extremely successful. In it he expressed his strong belief in empiricism: the theory that all knowledge is from self experience.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Family wasn’t rich. Born in 1588, in the midst of reformation and the Spanish Armada. He didn’t pursue the church, but instead developed studies in mathematics and society. Tutored Charles II in math and the Cavendish family. This allowed him to travel to different countries and go deeper into his studies. Materialism is belief that all things are composed of material and all things that take place are the result of material properties. Both of their works in the 17th c. started a path for the rise of the Age of Reason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Latin edition in 1668… like prince in the fact that it dealt with the structure of government… one of the earliest and most influential examples of the social contract theory - based on firmly established relationship between state and society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9" name="Shape 9"/>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1" name="Shape 11"/>
          <p:cNvSpPr txBox="1"/>
          <p:nvPr>
            <p:ph type="ctrTitle"/>
          </p:nvPr>
        </p:nvSpPr>
        <p:spPr>
          <a:xfrm>
            <a:off x="685800" y="1746892"/>
            <a:ext cx="7772400" cy="1238099"/>
          </a:xfrm>
          <a:prstGeom prst="rect">
            <a:avLst/>
          </a:prstGeom>
        </p:spPr>
        <p:txBody>
          <a:bodyPr anchorCtr="0" anchor="b"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2" name="Shape 12"/>
          <p:cNvSpPr txBox="1"/>
          <p:nvPr>
            <p:ph idx="1" type="subTitle"/>
          </p:nvPr>
        </p:nvSpPr>
        <p:spPr>
          <a:xfrm>
            <a:off x="685800" y="3093357"/>
            <a:ext cx="7772400" cy="666600"/>
          </a:xfrm>
          <a:prstGeom prst="rect">
            <a:avLst/>
          </a:prstGeom>
        </p:spPr>
        <p:txBody>
          <a:bodyPr anchorCtr="0" anchor="t" bIns="91425" lIns="91425" rIns="91425" tIns="91425"/>
          <a:lstStyle>
            <a:lvl1pPr algn="ctr">
              <a:spcBef>
                <a:spcPts val="0"/>
              </a:spcBef>
              <a:buClr>
                <a:schemeClr val="dk2"/>
              </a:buClr>
              <a:buSzPct val="100000"/>
              <a:buNone/>
              <a:defRPr i="1" sz="2400">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i="1" sz="2400">
                <a:solidFill>
                  <a:schemeClr val="dk2"/>
                </a:solidFill>
              </a:defRPr>
            </a:lvl4pPr>
            <a:lvl5pPr algn="ctr">
              <a:spcBef>
                <a:spcPts val="0"/>
              </a:spcBef>
              <a:buClr>
                <a:schemeClr val="dk2"/>
              </a:buClr>
              <a:buSzPct val="100000"/>
              <a:buNone/>
              <a:defRPr i="1" sz="2400">
                <a:solidFill>
                  <a:schemeClr val="dk2"/>
                </a:solidFill>
              </a:defRPr>
            </a:lvl5pPr>
            <a:lvl6pPr algn="ctr">
              <a:spcBef>
                <a:spcPts val="0"/>
              </a:spcBef>
              <a:buClr>
                <a:schemeClr val="dk2"/>
              </a:buClr>
              <a:buSzPct val="100000"/>
              <a:buNone/>
              <a:defRPr i="1" sz="2400">
                <a:solidFill>
                  <a:schemeClr val="dk2"/>
                </a:solidFill>
              </a:defRPr>
            </a:lvl6pPr>
            <a:lvl7pPr algn="ctr">
              <a:spcBef>
                <a:spcPts val="0"/>
              </a:spcBef>
              <a:buClr>
                <a:schemeClr val="dk2"/>
              </a:buClr>
              <a:buSzPct val="100000"/>
              <a:buNone/>
              <a:defRPr i="1" sz="2400">
                <a:solidFill>
                  <a:schemeClr val="dk2"/>
                </a:solidFill>
              </a:defRPr>
            </a:lvl7pPr>
            <a:lvl8pPr algn="ctr">
              <a:spcBef>
                <a:spcPts val="0"/>
              </a:spcBef>
              <a:buClr>
                <a:schemeClr val="dk2"/>
              </a:buClr>
              <a:buSzPct val="100000"/>
              <a:buNone/>
              <a:defRPr i="1" sz="2400">
                <a:solidFill>
                  <a:schemeClr val="dk2"/>
                </a:solidFill>
              </a:defRPr>
            </a:lvl8pPr>
            <a:lvl9pPr algn="ctr">
              <a:spcBef>
                <a:spcPts val="0"/>
              </a:spcBef>
              <a:buClr>
                <a:schemeClr val="dk2"/>
              </a:buClr>
              <a:buSzPct val="100000"/>
              <a:buNone/>
              <a:defRPr i="1" sz="24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5" name="Shape 15"/>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6" name="Shape 16"/>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7" name="Shape 17"/>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21" name="Shape 21"/>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22" name="Shape 22"/>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25" name="Shape 25"/>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28" name="Shape 28"/>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29" name="Shape 29"/>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1" name="Shape 31"/>
        <p:cNvGrpSpPr/>
        <p:nvPr/>
      </p:nvGrpSpPr>
      <p:grpSpPr>
        <a:xfrm>
          <a:off x="0" y="0"/>
          <a:ext cx="0" cy="0"/>
          <a:chOff x="0" y="0"/>
          <a:chExt cx="0" cy="0"/>
        </a:xfrm>
      </p:grpSpPr>
      <p:sp>
        <p:nvSpPr>
          <p:cNvPr id="32" name="Shape 32"/>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3" name="Shape 33"/>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4" name="Shape 34"/>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35" name="Shape 35"/>
          <p:cNvSpPr txBox="1"/>
          <p:nvPr>
            <p:ph idx="1" type="body"/>
          </p:nvPr>
        </p:nvSpPr>
        <p:spPr>
          <a:xfrm>
            <a:off x="457200" y="4421726"/>
            <a:ext cx="8229600" cy="505200"/>
          </a:xfrm>
          <a:prstGeom prst="rect">
            <a:avLst/>
          </a:prstGeom>
        </p:spPr>
        <p:txBody>
          <a:bodyPr anchorCtr="0" anchor="ctr" bIns="91425" lIns="91425" rIns="91425" tIns="91425"/>
          <a:lstStyle>
            <a:lvl1pPr>
              <a:spcBef>
                <a:spcPts val="0"/>
              </a:spcBef>
              <a:buClr>
                <a:schemeClr val="dk2"/>
              </a:buClr>
              <a:buSzPct val="100000"/>
              <a:buNone/>
              <a:defRPr i="1" sz="2400">
                <a:solidFill>
                  <a:schemeClr val="dk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 name="Shape 36"/>
        <p:cNvGrpSpPr/>
        <p:nvPr/>
      </p:nvGrpSpPr>
      <p:grpSpPr>
        <a:xfrm>
          <a:off x="0" y="0"/>
          <a:ext cx="0" cy="0"/>
          <a:chOff x="0" y="0"/>
          <a:chExt cx="0" cy="0"/>
        </a:xfrm>
      </p:grpSpPr>
      <p:sp>
        <p:nvSpPr>
          <p:cNvPr id="37" name="Shape 37"/>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0000">
            <a:alpha val="67690"/>
          </a:srgbClr>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ctr" bIns="91425" lIns="91425" rIns="91425" tIns="91425"/>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x="0" y="0"/>
          <a:ext cx="0" cy="0"/>
          <a:chOff x="0" y="0"/>
          <a:chExt cx="0" cy="0"/>
        </a:xfrm>
      </p:grpSpPr>
      <p:sp>
        <p:nvSpPr>
          <p:cNvPr id="39" name="Shape 39"/>
          <p:cNvSpPr txBox="1"/>
          <p:nvPr>
            <p:ph type="ctrTitle"/>
          </p:nvPr>
        </p:nvSpPr>
        <p:spPr>
          <a:xfrm>
            <a:off x="685800" y="1746892"/>
            <a:ext cx="7772400" cy="1238099"/>
          </a:xfrm>
          <a:prstGeom prst="rect">
            <a:avLst/>
          </a:prstGeom>
        </p:spPr>
        <p:txBody>
          <a:bodyPr anchorCtr="0" anchor="b" bIns="91425" lIns="91425" rIns="91425" tIns="91425">
            <a:noAutofit/>
          </a:bodyPr>
          <a:lstStyle/>
          <a:p>
            <a:pPr>
              <a:spcBef>
                <a:spcPts val="0"/>
              </a:spcBef>
              <a:buNone/>
            </a:pPr>
            <a:r>
              <a:rPr lang="en"/>
              <a:t>Hobbes vs. Locke</a:t>
            </a:r>
          </a:p>
        </p:txBody>
      </p:sp>
      <p:sp>
        <p:nvSpPr>
          <p:cNvPr id="40" name="Shape 40"/>
          <p:cNvSpPr txBox="1"/>
          <p:nvPr>
            <p:ph idx="1" type="subTitle"/>
          </p:nvPr>
        </p:nvSpPr>
        <p:spPr>
          <a:xfrm>
            <a:off x="685800" y="3093338"/>
            <a:ext cx="7772400" cy="1764899"/>
          </a:xfrm>
          <a:prstGeom prst="rect">
            <a:avLst/>
          </a:prstGeom>
        </p:spPr>
        <p:txBody>
          <a:bodyPr anchorCtr="0" anchor="t" bIns="91425" lIns="91425" rIns="91425" tIns="91425">
            <a:noAutofit/>
          </a:bodyPr>
          <a:lstStyle/>
          <a:p>
            <a:pPr rtl="0">
              <a:spcBef>
                <a:spcPts val="0"/>
              </a:spcBef>
              <a:buNone/>
            </a:pPr>
            <a:r>
              <a:rPr lang="en"/>
              <a:t>Comparing Philosophers of the 17th Century</a:t>
            </a:r>
          </a:p>
          <a:p>
            <a:pPr lvl="0" rtl="0">
              <a:lnSpc>
                <a:spcPct val="115000"/>
              </a:lnSpc>
              <a:spcBef>
                <a:spcPts val="0"/>
              </a:spcBef>
              <a:buNone/>
            </a:pPr>
            <a:r>
              <a:t/>
            </a:r>
            <a:endParaRPr i="0" sz="1100">
              <a:solidFill>
                <a:schemeClr val="dk1"/>
              </a:solidFill>
              <a:latin typeface="Droid Serif"/>
              <a:ea typeface="Droid Serif"/>
              <a:cs typeface="Droid Serif"/>
              <a:sym typeface="Droid Serif"/>
            </a:endParaRPr>
          </a:p>
          <a:p>
            <a:pPr lvl="0" rtl="0">
              <a:lnSpc>
                <a:spcPct val="115000"/>
              </a:lnSpc>
              <a:spcBef>
                <a:spcPts val="0"/>
              </a:spcBef>
              <a:buClr>
                <a:schemeClr val="dk1"/>
              </a:buClr>
              <a:buSzPct val="100000"/>
              <a:buFont typeface="Arial"/>
              <a:buNone/>
            </a:pPr>
            <a:r>
              <a:rPr i="0" lang="en" sz="1100">
                <a:solidFill>
                  <a:schemeClr val="dk1"/>
                </a:solidFill>
                <a:latin typeface="Droid Serif"/>
                <a:ea typeface="Droid Serif"/>
                <a:cs typeface="Droid Serif"/>
                <a:sym typeface="Droid Serif"/>
              </a:rPr>
              <a:t>Meera Aravinth, Jessica Baker, Joe Miller</a:t>
            </a:r>
          </a:p>
          <a:p>
            <a:pPr lvl="0" rtl="0">
              <a:lnSpc>
                <a:spcPct val="115000"/>
              </a:lnSpc>
              <a:spcBef>
                <a:spcPts val="0"/>
              </a:spcBef>
              <a:buClr>
                <a:schemeClr val="dk1"/>
              </a:buClr>
              <a:buSzPct val="100000"/>
              <a:buFont typeface="Arial"/>
              <a:buNone/>
            </a:pPr>
            <a:r>
              <a:rPr i="0" lang="en" sz="1100">
                <a:solidFill>
                  <a:schemeClr val="dk1"/>
                </a:solidFill>
                <a:latin typeface="Droid Serif"/>
                <a:ea typeface="Droid Serif"/>
                <a:cs typeface="Droid Serif"/>
                <a:sym typeface="Droid Serif"/>
              </a:rPr>
              <a:t>10/1/14</a:t>
            </a:r>
          </a:p>
          <a:p>
            <a:pPr lvl="0">
              <a:lnSpc>
                <a:spcPct val="115000"/>
              </a:lnSpc>
              <a:spcBef>
                <a:spcPts val="0"/>
              </a:spcBef>
              <a:buClr>
                <a:schemeClr val="dk1"/>
              </a:buClr>
              <a:buSzPct val="100000"/>
              <a:buFont typeface="Arial"/>
              <a:buNone/>
            </a:pPr>
            <a:r>
              <a:rPr i="0" lang="en" sz="1100">
                <a:solidFill>
                  <a:schemeClr val="dk1"/>
                </a:solidFill>
                <a:latin typeface="Droid Serif"/>
                <a:ea typeface="Droid Serif"/>
                <a:cs typeface="Droid Serif"/>
                <a:sym typeface="Droid Serif"/>
              </a:rPr>
              <a:t>Block: 5</a:t>
            </a:r>
          </a:p>
        </p:txBody>
      </p:sp>
      <p:pic>
        <p:nvPicPr>
          <p:cNvPr id="41" name="Shape 41"/>
          <p:cNvPicPr preferRelativeResize="0"/>
          <p:nvPr/>
        </p:nvPicPr>
        <p:blipFill>
          <a:blip r:embed="rId3">
            <a:alphaModFix/>
          </a:blip>
          <a:stretch>
            <a:fillRect/>
          </a:stretch>
        </p:blipFill>
        <p:spPr>
          <a:xfrm>
            <a:off x="3269237" y="98774"/>
            <a:ext cx="2605524" cy="153977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Hobbes’ Government</a:t>
            </a:r>
          </a:p>
        </p:txBody>
      </p:sp>
      <p:sp>
        <p:nvSpPr>
          <p:cNvPr id="105" name="Shape 105"/>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Must have the powers of:</a:t>
            </a:r>
          </a:p>
          <a:p>
            <a:pPr indent="-381000" lvl="0" marL="457200" rtl="0">
              <a:spcBef>
                <a:spcPts val="0"/>
              </a:spcBef>
              <a:buClr>
                <a:schemeClr val="dk1"/>
              </a:buClr>
              <a:buSzPct val="100000"/>
              <a:buFont typeface="Arial"/>
              <a:buChar char="●"/>
            </a:pPr>
            <a:r>
              <a:rPr lang="en" sz="2400"/>
              <a:t>Legislation</a:t>
            </a:r>
          </a:p>
          <a:p>
            <a:pPr indent="-381000" lvl="0" marL="457200" rtl="0">
              <a:spcBef>
                <a:spcPts val="0"/>
              </a:spcBef>
              <a:buClr>
                <a:schemeClr val="dk1"/>
              </a:buClr>
              <a:buSzPct val="100000"/>
              <a:buFont typeface="Arial"/>
              <a:buChar char="●"/>
            </a:pPr>
            <a:r>
              <a:rPr lang="en" sz="2400"/>
              <a:t>Adjudication- legal process of judging disputes</a:t>
            </a:r>
          </a:p>
          <a:p>
            <a:pPr indent="-381000" lvl="0" marL="457200" rtl="0">
              <a:spcBef>
                <a:spcPts val="0"/>
              </a:spcBef>
              <a:buClr>
                <a:schemeClr val="dk1"/>
              </a:buClr>
              <a:buSzPct val="100000"/>
              <a:buFont typeface="Arial"/>
              <a:buChar char="●"/>
            </a:pPr>
            <a:r>
              <a:rPr lang="en" sz="2400"/>
              <a:t>Enforcement</a:t>
            </a:r>
          </a:p>
          <a:p>
            <a:pPr indent="-381000" lvl="0" marL="457200" rtl="0">
              <a:spcBef>
                <a:spcPts val="0"/>
              </a:spcBef>
              <a:buClr>
                <a:schemeClr val="dk1"/>
              </a:buClr>
              <a:buSzPct val="100000"/>
              <a:buFont typeface="Arial"/>
              <a:buChar char="●"/>
            </a:pPr>
            <a:r>
              <a:rPr lang="en" sz="2400"/>
              <a:t>Taxation</a:t>
            </a:r>
          </a:p>
          <a:p>
            <a:pPr indent="-381000" lvl="0" marL="457200">
              <a:spcBef>
                <a:spcPts val="0"/>
              </a:spcBef>
              <a:buClr>
                <a:schemeClr val="dk1"/>
              </a:buClr>
              <a:buSzPct val="100000"/>
              <a:buFont typeface="Arial"/>
              <a:buChar char="●"/>
            </a:pPr>
            <a:r>
              <a:rPr lang="en" sz="2400"/>
              <a:t>War-making</a:t>
            </a:r>
          </a:p>
        </p:txBody>
      </p:sp>
      <p:pic>
        <p:nvPicPr>
          <p:cNvPr id="106" name="Shape 106"/>
          <p:cNvPicPr preferRelativeResize="0"/>
          <p:nvPr/>
        </p:nvPicPr>
        <p:blipFill rotWithShape="1">
          <a:blip r:embed="rId3">
            <a:alphaModFix/>
          </a:blip>
          <a:srcRect b="0" l="0" r="52237" t="0"/>
          <a:stretch/>
        </p:blipFill>
        <p:spPr>
          <a:xfrm>
            <a:off x="5696075" y="2777325"/>
            <a:ext cx="1863975" cy="23063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Social Contract</a:t>
            </a:r>
          </a:p>
        </p:txBody>
      </p:sp>
      <p:sp>
        <p:nvSpPr>
          <p:cNvPr id="112" name="Shape 112"/>
          <p:cNvSpPr txBox="1"/>
          <p:nvPr>
            <p:ph idx="1" type="body"/>
          </p:nvPr>
        </p:nvSpPr>
        <p:spPr>
          <a:xfrm>
            <a:off x="457200" y="1200150"/>
            <a:ext cx="3994500" cy="3725699"/>
          </a:xfrm>
          <a:prstGeom prst="rect">
            <a:avLst/>
          </a:prstGeom>
        </p:spPr>
        <p:txBody>
          <a:bodyPr anchorCtr="0" anchor="t" bIns="91425" lIns="91425" rIns="91425" tIns="91425">
            <a:noAutofit/>
          </a:bodyPr>
          <a:lstStyle/>
          <a:p>
            <a:pPr rtl="0" algn="ctr">
              <a:spcBef>
                <a:spcPts val="0"/>
              </a:spcBef>
              <a:buNone/>
            </a:pPr>
            <a:r>
              <a:rPr lang="en"/>
              <a:t>Hobbes</a:t>
            </a:r>
          </a:p>
          <a:p>
            <a:pPr indent="-381000" lvl="0" marL="457200" rtl="0">
              <a:spcBef>
                <a:spcPts val="0"/>
              </a:spcBef>
              <a:buClr>
                <a:schemeClr val="dk1"/>
              </a:buClr>
              <a:buSzPct val="100000"/>
              <a:buFont typeface="Georgia"/>
              <a:buChar char="●"/>
            </a:pPr>
            <a:r>
              <a:rPr lang="en" sz="2400"/>
              <a:t>People give up rights</a:t>
            </a:r>
          </a:p>
          <a:p>
            <a:pPr indent="-381000" lvl="0" marL="457200" rtl="0">
              <a:spcBef>
                <a:spcPts val="0"/>
              </a:spcBef>
              <a:buClr>
                <a:schemeClr val="dk1"/>
              </a:buClr>
              <a:buSzPct val="100000"/>
              <a:buFont typeface="Georgia"/>
              <a:buChar char="●"/>
            </a:pPr>
            <a:r>
              <a:rPr lang="en" sz="2400"/>
              <a:t>Govt. gives protection</a:t>
            </a:r>
          </a:p>
          <a:p>
            <a:pPr indent="-381000" lvl="1" marL="914400" rtl="0">
              <a:spcBef>
                <a:spcPts val="0"/>
              </a:spcBef>
              <a:buClr>
                <a:schemeClr val="dk1"/>
              </a:buClr>
              <a:buSzPct val="80000"/>
              <a:buFont typeface="Georgia"/>
              <a:buChar char="○"/>
            </a:pPr>
            <a:r>
              <a:rPr lang="en"/>
              <a:t>outside invaders</a:t>
            </a:r>
          </a:p>
          <a:p>
            <a:pPr indent="-381000" lvl="1" marL="914400" rtl="0">
              <a:spcBef>
                <a:spcPts val="0"/>
              </a:spcBef>
              <a:buClr>
                <a:schemeClr val="dk1"/>
              </a:buClr>
              <a:buSzPct val="80000"/>
              <a:buFont typeface="Georgia"/>
              <a:buChar char="○"/>
            </a:pPr>
            <a:r>
              <a:rPr lang="en"/>
              <a:t>criminals</a:t>
            </a:r>
          </a:p>
          <a:p>
            <a:pPr indent="-381000" lvl="0" marL="457200" rtl="0">
              <a:spcBef>
                <a:spcPts val="0"/>
              </a:spcBef>
              <a:buClr>
                <a:schemeClr val="dk1"/>
              </a:buClr>
              <a:buSzPct val="100000"/>
              <a:buFont typeface="Georgia"/>
              <a:buChar char="●"/>
            </a:pPr>
            <a:r>
              <a:rPr lang="en" sz="2400"/>
              <a:t>Not allowed to question government</a:t>
            </a:r>
          </a:p>
        </p:txBody>
      </p:sp>
      <p:sp>
        <p:nvSpPr>
          <p:cNvPr id="113" name="Shape 113"/>
          <p:cNvSpPr txBox="1"/>
          <p:nvPr>
            <p:ph idx="2" type="body"/>
          </p:nvPr>
        </p:nvSpPr>
        <p:spPr>
          <a:xfrm>
            <a:off x="4692300" y="1143325"/>
            <a:ext cx="4043099" cy="3782400"/>
          </a:xfrm>
          <a:prstGeom prst="rect">
            <a:avLst/>
          </a:prstGeom>
        </p:spPr>
        <p:txBody>
          <a:bodyPr anchorCtr="0" anchor="t" bIns="91425" lIns="91425" rIns="91425" tIns="91425">
            <a:noAutofit/>
          </a:bodyPr>
          <a:lstStyle/>
          <a:p>
            <a:pPr rtl="0" algn="ctr">
              <a:spcBef>
                <a:spcPts val="0"/>
              </a:spcBef>
              <a:buNone/>
            </a:pPr>
            <a:r>
              <a:rPr lang="en"/>
              <a:t>Locke</a:t>
            </a:r>
          </a:p>
          <a:p>
            <a:pPr indent="-381000" lvl="0" marL="457200" rtl="0">
              <a:spcBef>
                <a:spcPts val="0"/>
              </a:spcBef>
              <a:buClr>
                <a:schemeClr val="dk1"/>
              </a:buClr>
              <a:buSzPct val="100000"/>
              <a:buFont typeface="Arial"/>
              <a:buChar char="●"/>
            </a:pPr>
            <a:r>
              <a:rPr lang="en" sz="2400"/>
              <a:t>People give up right to punish people for crime</a:t>
            </a:r>
          </a:p>
          <a:p>
            <a:pPr indent="-381000" lvl="0" marL="457200" rtl="0">
              <a:spcBef>
                <a:spcPts val="0"/>
              </a:spcBef>
              <a:buClr>
                <a:schemeClr val="dk1"/>
              </a:buClr>
              <a:buSzPct val="100000"/>
              <a:buFont typeface="Arial"/>
              <a:buChar char="●"/>
            </a:pPr>
            <a:r>
              <a:rPr lang="en" sz="2400"/>
              <a:t>Govt. provides an impartial judicial system</a:t>
            </a:r>
          </a:p>
          <a:p>
            <a:pPr indent="-381000" lvl="0" marL="457200" rtl="0">
              <a:spcBef>
                <a:spcPts val="0"/>
              </a:spcBef>
              <a:buClr>
                <a:schemeClr val="dk1"/>
              </a:buClr>
              <a:buSzPct val="100000"/>
              <a:buFont typeface="Arial"/>
              <a:buChar char="●"/>
            </a:pPr>
            <a:r>
              <a:rPr lang="en" sz="2400"/>
              <a:t>Can rebel if ruler:</a:t>
            </a:r>
          </a:p>
          <a:p>
            <a:pPr indent="-342900" lvl="1" marL="914400" rtl="0">
              <a:spcBef>
                <a:spcPts val="0"/>
              </a:spcBef>
              <a:buClr>
                <a:schemeClr val="dk1"/>
              </a:buClr>
              <a:buSzPct val="100000"/>
              <a:buFont typeface="Courier New"/>
              <a:buChar char="o"/>
            </a:pPr>
            <a:r>
              <a:rPr lang="en" sz="1800"/>
              <a:t>Seeks absolute power</a:t>
            </a:r>
          </a:p>
          <a:p>
            <a:pPr indent="-342900" lvl="1" marL="914400" rtl="0">
              <a:spcBef>
                <a:spcPts val="0"/>
              </a:spcBef>
              <a:buClr>
                <a:schemeClr val="dk1"/>
              </a:buClr>
              <a:buSzPct val="100000"/>
              <a:buFont typeface="Courier New"/>
              <a:buChar char="o"/>
            </a:pPr>
            <a:r>
              <a:rPr lang="en" sz="1800"/>
              <a:t>Acts as judge of his own action</a:t>
            </a:r>
          </a:p>
          <a:p>
            <a:pPr indent="-342900" lvl="1" marL="914400">
              <a:spcBef>
                <a:spcPts val="0"/>
              </a:spcBef>
              <a:buClr>
                <a:schemeClr val="dk1"/>
              </a:buClr>
              <a:buSzPct val="100000"/>
              <a:buFont typeface="Courier New"/>
              <a:buChar char="o"/>
            </a:pPr>
            <a:r>
              <a:rPr lang="en" sz="1800"/>
              <a:t>Goes to war with own people</a:t>
            </a:r>
          </a:p>
        </p:txBody>
      </p:sp>
      <p:pic>
        <p:nvPicPr>
          <p:cNvPr id="114" name="Shape 114"/>
          <p:cNvPicPr preferRelativeResize="0"/>
          <p:nvPr/>
        </p:nvPicPr>
        <p:blipFill rotWithShape="1">
          <a:blip r:embed="rId3">
            <a:alphaModFix/>
          </a:blip>
          <a:srcRect b="1470" l="33044" r="33376" t="-1470"/>
          <a:stretch/>
        </p:blipFill>
        <p:spPr>
          <a:xfrm>
            <a:off x="3243449" y="3770925"/>
            <a:ext cx="1310200" cy="13725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Influences on Society</a:t>
            </a:r>
          </a:p>
        </p:txBody>
      </p:sp>
      <p:sp>
        <p:nvSpPr>
          <p:cNvPr id="120" name="Shape 120"/>
          <p:cNvSpPr txBox="1"/>
          <p:nvPr>
            <p:ph idx="1" type="body"/>
          </p:nvPr>
        </p:nvSpPr>
        <p:spPr>
          <a:xfrm>
            <a:off x="457200" y="1200150"/>
            <a:ext cx="3994500" cy="3725699"/>
          </a:xfrm>
          <a:prstGeom prst="rect">
            <a:avLst/>
          </a:prstGeom>
        </p:spPr>
        <p:txBody>
          <a:bodyPr anchorCtr="0" anchor="t" bIns="91425" lIns="91425" rIns="91425" tIns="91425">
            <a:noAutofit/>
          </a:bodyPr>
          <a:lstStyle/>
          <a:p>
            <a:pPr rtl="0" algn="ctr">
              <a:spcBef>
                <a:spcPts val="0"/>
              </a:spcBef>
              <a:buNone/>
            </a:pPr>
            <a:r>
              <a:rPr lang="en"/>
              <a:t>Hobbes</a:t>
            </a:r>
          </a:p>
          <a:p>
            <a:pPr indent="-381000" lvl="0" marL="457200" rtl="0">
              <a:spcBef>
                <a:spcPts val="0"/>
              </a:spcBef>
              <a:buClr>
                <a:schemeClr val="dk1"/>
              </a:buClr>
              <a:buSzPct val="100000"/>
              <a:buFont typeface="Arial"/>
              <a:buChar char="●"/>
            </a:pPr>
            <a:r>
              <a:rPr lang="en" sz="2400"/>
              <a:t>Influenced government change</a:t>
            </a:r>
          </a:p>
          <a:p>
            <a:pPr rtl="0">
              <a:spcBef>
                <a:spcPts val="0"/>
              </a:spcBef>
              <a:buNone/>
            </a:pPr>
            <a:r>
              <a:t/>
            </a:r>
            <a:endParaRPr sz="2400"/>
          </a:p>
          <a:p>
            <a:pPr rtl="0">
              <a:spcBef>
                <a:spcPts val="0"/>
              </a:spcBef>
              <a:buNone/>
            </a:pPr>
            <a:r>
              <a:t/>
            </a:r>
            <a:endParaRPr sz="2400"/>
          </a:p>
          <a:p>
            <a:pPr lvl="0">
              <a:spcBef>
                <a:spcPts val="0"/>
              </a:spcBef>
              <a:buNone/>
            </a:pPr>
            <a:r>
              <a:rPr lang="en" sz="2400"/>
              <a:t>Both have profound influence on modern politics</a:t>
            </a:r>
          </a:p>
        </p:txBody>
      </p:sp>
      <p:sp>
        <p:nvSpPr>
          <p:cNvPr id="121" name="Shape 121"/>
          <p:cNvSpPr txBox="1"/>
          <p:nvPr>
            <p:ph idx="2" type="body"/>
          </p:nvPr>
        </p:nvSpPr>
        <p:spPr>
          <a:xfrm>
            <a:off x="4692273" y="1200150"/>
            <a:ext cx="3994500" cy="3725699"/>
          </a:xfrm>
          <a:prstGeom prst="rect">
            <a:avLst/>
          </a:prstGeom>
        </p:spPr>
        <p:txBody>
          <a:bodyPr anchorCtr="0" anchor="t" bIns="91425" lIns="91425" rIns="91425" tIns="91425">
            <a:noAutofit/>
          </a:bodyPr>
          <a:lstStyle/>
          <a:p>
            <a:pPr rtl="0" algn="ctr">
              <a:spcBef>
                <a:spcPts val="0"/>
              </a:spcBef>
              <a:buNone/>
            </a:pPr>
            <a:r>
              <a:rPr lang="en"/>
              <a:t>Locke</a:t>
            </a:r>
          </a:p>
          <a:p>
            <a:pPr indent="-381000" lvl="0" marL="457200" rtl="0">
              <a:spcBef>
                <a:spcPts val="0"/>
              </a:spcBef>
              <a:buClr>
                <a:schemeClr val="dk1"/>
              </a:buClr>
              <a:buSzPct val="100000"/>
              <a:buFont typeface="Arial"/>
              <a:buChar char="●"/>
            </a:pPr>
            <a:r>
              <a:rPr lang="en" sz="2400"/>
              <a:t>Influenced American documents</a:t>
            </a:r>
          </a:p>
          <a:p>
            <a:pPr indent="-381000" lvl="0" marL="457200">
              <a:spcBef>
                <a:spcPts val="0"/>
              </a:spcBef>
              <a:buClr>
                <a:schemeClr val="dk1"/>
              </a:buClr>
              <a:buSzPct val="100000"/>
              <a:buFont typeface="Arial"/>
              <a:buChar char="●"/>
            </a:pPr>
            <a:r>
              <a:rPr lang="en" sz="2400"/>
              <a:t>Influential through first half of 18th c. in France</a:t>
            </a:r>
          </a:p>
        </p:txBody>
      </p:sp>
      <p:pic>
        <p:nvPicPr>
          <p:cNvPr id="122" name="Shape 122"/>
          <p:cNvPicPr preferRelativeResize="0"/>
          <p:nvPr/>
        </p:nvPicPr>
        <p:blipFill>
          <a:blip r:embed="rId3">
            <a:alphaModFix/>
          </a:blip>
          <a:stretch>
            <a:fillRect/>
          </a:stretch>
        </p:blipFill>
        <p:spPr>
          <a:xfrm>
            <a:off x="4786200" y="3356275"/>
            <a:ext cx="2756850" cy="172524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6" name="Shape 126"/>
        <p:cNvGrpSpPr/>
        <p:nvPr/>
      </p:nvGrpSpPr>
      <p:grpSpPr>
        <a:xfrm>
          <a:off x="0" y="0"/>
          <a:ext cx="0" cy="0"/>
          <a:chOff x="0" y="0"/>
          <a:chExt cx="0" cy="0"/>
        </a:xfrm>
      </p:grpSpPr>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Hobbes Philosophy Thesis</a:t>
            </a:r>
          </a:p>
        </p:txBody>
      </p:sp>
      <p:sp>
        <p:nvSpPr>
          <p:cNvPr id="47" name="Shape 4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solidFill>
                  <a:srgbClr val="333333"/>
                </a:solidFill>
              </a:rPr>
              <a:t>“The right to govern derived from the consent of the governed and was a form of contract" </a:t>
            </a:r>
          </a:p>
          <a:p>
            <a:pPr lvl="0">
              <a:spcBef>
                <a:spcPts val="0"/>
              </a:spcBef>
              <a:buNone/>
            </a:pPr>
            <a:r>
              <a:t/>
            </a:r>
            <a:endParaRPr sz="1200">
              <a:solidFill>
                <a:srgbClr val="333333"/>
              </a:solidFill>
              <a:latin typeface="Arial"/>
              <a:ea typeface="Arial"/>
              <a:cs typeface="Arial"/>
              <a:sym typeface="Arial"/>
            </a:endParaRPr>
          </a:p>
        </p:txBody>
      </p:sp>
      <p:pic>
        <p:nvPicPr>
          <p:cNvPr id="48" name="Shape 48"/>
          <p:cNvPicPr preferRelativeResize="0"/>
          <p:nvPr/>
        </p:nvPicPr>
        <p:blipFill>
          <a:blip r:embed="rId3">
            <a:alphaModFix/>
          </a:blip>
          <a:stretch>
            <a:fillRect/>
          </a:stretch>
        </p:blipFill>
        <p:spPr>
          <a:xfrm>
            <a:off x="3805212" y="2626275"/>
            <a:ext cx="1533574" cy="18855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Locke Philosophy Thesis</a:t>
            </a:r>
          </a:p>
        </p:txBody>
      </p:sp>
      <p:sp>
        <p:nvSpPr>
          <p:cNvPr id="54" name="Shape 5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a:spcBef>
                <a:spcPts val="0"/>
              </a:spcBef>
              <a:buClr>
                <a:schemeClr val="dk1"/>
              </a:buClr>
              <a:buSzPct val="100000"/>
              <a:buFont typeface="Arial"/>
              <a:buChar char="●"/>
            </a:pPr>
            <a:r>
              <a:rPr lang="en">
                <a:solidFill>
                  <a:srgbClr val="23262A"/>
                </a:solidFill>
              </a:rPr>
              <a:t>“Due to political issues people should accept a sovereign government.”</a:t>
            </a:r>
          </a:p>
        </p:txBody>
      </p:sp>
      <p:pic>
        <p:nvPicPr>
          <p:cNvPr id="55" name="Shape 55"/>
          <p:cNvPicPr preferRelativeResize="0"/>
          <p:nvPr/>
        </p:nvPicPr>
        <p:blipFill>
          <a:blip r:embed="rId3">
            <a:alphaModFix/>
          </a:blip>
          <a:stretch>
            <a:fillRect/>
          </a:stretch>
        </p:blipFill>
        <p:spPr>
          <a:xfrm>
            <a:off x="3781425" y="2434675"/>
            <a:ext cx="1581150" cy="22288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Background - Locke</a:t>
            </a:r>
          </a:p>
        </p:txBody>
      </p:sp>
      <p:sp>
        <p:nvSpPr>
          <p:cNvPr id="61" name="Shape 6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Grew up in a non-wealthy household</a:t>
            </a:r>
          </a:p>
          <a:p>
            <a:pPr indent="-419100" lvl="0" marL="457200" rtl="0">
              <a:spcBef>
                <a:spcPts val="0"/>
              </a:spcBef>
              <a:buClr>
                <a:schemeClr val="dk1"/>
              </a:buClr>
              <a:buSzPct val="100000"/>
              <a:buFont typeface="Arial"/>
              <a:buChar char="●"/>
            </a:pPr>
            <a:r>
              <a:rPr lang="en"/>
              <a:t>Studied at Oxford</a:t>
            </a:r>
          </a:p>
          <a:p>
            <a:pPr indent="-419100" lvl="0" marL="457200" rtl="0">
              <a:spcBef>
                <a:spcPts val="0"/>
              </a:spcBef>
              <a:buClr>
                <a:schemeClr val="dk1"/>
              </a:buClr>
              <a:buSzPct val="100000"/>
              <a:buFont typeface="Arial"/>
              <a:buChar char="●"/>
            </a:pPr>
            <a:r>
              <a:rPr lang="en"/>
              <a:t>Mathematician</a:t>
            </a:r>
          </a:p>
          <a:p>
            <a:pPr indent="-419100" lvl="0" marL="457200" rtl="0">
              <a:spcBef>
                <a:spcPts val="0"/>
              </a:spcBef>
              <a:buClr>
                <a:schemeClr val="dk1"/>
              </a:buClr>
              <a:buSzPct val="100000"/>
              <a:buFont typeface="Arial"/>
              <a:buChar char="●"/>
            </a:pPr>
            <a:r>
              <a:rPr lang="en"/>
              <a:t>Religion had huge influence on life</a:t>
            </a:r>
          </a:p>
          <a:p>
            <a:pPr indent="-419100" lvl="0" marL="457200" rtl="0">
              <a:spcBef>
                <a:spcPts val="0"/>
              </a:spcBef>
              <a:buClr>
                <a:schemeClr val="dk1"/>
              </a:buClr>
              <a:buSzPct val="100000"/>
              <a:buFont typeface="Arial"/>
              <a:buChar char="●"/>
            </a:pPr>
            <a:r>
              <a:rPr lang="en"/>
              <a:t>Wrote </a:t>
            </a:r>
            <a:r>
              <a:rPr i="1" lang="en"/>
              <a:t>An Essay Concerning Human Understanding</a:t>
            </a:r>
          </a:p>
          <a:p>
            <a:pPr indent="-419100" lvl="0" marL="457200">
              <a:spcBef>
                <a:spcPts val="0"/>
              </a:spcBef>
              <a:buClr>
                <a:schemeClr val="dk1"/>
              </a:buClr>
              <a:buSzPct val="100000"/>
              <a:buFont typeface="Arial"/>
              <a:buChar char="●"/>
            </a:pPr>
            <a:r>
              <a:rPr lang="en"/>
              <a:t>Believed strongly in empiricism</a:t>
            </a:r>
          </a:p>
        </p:txBody>
      </p:sp>
      <p:pic>
        <p:nvPicPr>
          <p:cNvPr id="62" name="Shape 62"/>
          <p:cNvPicPr preferRelativeResize="0"/>
          <p:nvPr/>
        </p:nvPicPr>
        <p:blipFill rotWithShape="1">
          <a:blip r:embed="rId3">
            <a:alphaModFix/>
          </a:blip>
          <a:srcRect b="0" l="50862" r="0" t="0"/>
          <a:stretch/>
        </p:blipFill>
        <p:spPr>
          <a:xfrm>
            <a:off x="7333475" y="1906075"/>
            <a:ext cx="1441524" cy="20002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Background - Hobbes</a:t>
            </a:r>
          </a:p>
        </p:txBody>
      </p:sp>
      <p:sp>
        <p:nvSpPr>
          <p:cNvPr id="68" name="Shape 6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Grew up in unpredictable environment</a:t>
            </a:r>
          </a:p>
          <a:p>
            <a:pPr indent="-419100" lvl="0" marL="457200" rtl="0">
              <a:spcBef>
                <a:spcPts val="0"/>
              </a:spcBef>
              <a:buClr>
                <a:schemeClr val="dk1"/>
              </a:buClr>
              <a:buSzPct val="100000"/>
              <a:buFont typeface="Arial"/>
              <a:buChar char="●"/>
            </a:pPr>
            <a:r>
              <a:rPr lang="en"/>
              <a:t>Mathematician and Social thinker</a:t>
            </a:r>
          </a:p>
          <a:p>
            <a:pPr indent="-419100" lvl="0" marL="457200" rtl="0">
              <a:spcBef>
                <a:spcPts val="0"/>
              </a:spcBef>
              <a:buClr>
                <a:schemeClr val="dk1"/>
              </a:buClr>
              <a:buSzPct val="100000"/>
              <a:buFont typeface="Arial"/>
              <a:buChar char="●"/>
            </a:pPr>
            <a:r>
              <a:rPr lang="en"/>
              <a:t>Tutor to royalty</a:t>
            </a:r>
          </a:p>
          <a:p>
            <a:pPr indent="-419100" lvl="0" marL="457200" rtl="0">
              <a:spcBef>
                <a:spcPts val="0"/>
              </a:spcBef>
              <a:buClr>
                <a:schemeClr val="dk1"/>
              </a:buClr>
              <a:buSzPct val="100000"/>
              <a:buFont typeface="Arial"/>
              <a:buChar char="●"/>
            </a:pPr>
            <a:r>
              <a:rPr lang="en"/>
              <a:t>Strictly materialistic view of the world</a:t>
            </a:r>
          </a:p>
          <a:p>
            <a:pPr indent="-419100" lvl="0" marL="457200">
              <a:spcBef>
                <a:spcPts val="0"/>
              </a:spcBef>
              <a:buClr>
                <a:schemeClr val="dk1"/>
              </a:buClr>
              <a:buSzPct val="100000"/>
              <a:buFont typeface="Arial"/>
              <a:buChar char="●"/>
            </a:pPr>
            <a:r>
              <a:rPr lang="en"/>
              <a:t>Wrote </a:t>
            </a:r>
            <a:r>
              <a:rPr i="1" lang="en"/>
              <a:t>Leviathan</a:t>
            </a:r>
          </a:p>
        </p:txBody>
      </p:sp>
      <p:pic>
        <p:nvPicPr>
          <p:cNvPr id="69" name="Shape 69"/>
          <p:cNvPicPr preferRelativeResize="0"/>
          <p:nvPr/>
        </p:nvPicPr>
        <p:blipFill rotWithShape="1">
          <a:blip r:embed="rId3">
            <a:alphaModFix/>
          </a:blip>
          <a:srcRect b="0" l="0" r="48851" t="0"/>
          <a:stretch/>
        </p:blipFill>
        <p:spPr>
          <a:xfrm>
            <a:off x="7460700" y="2778675"/>
            <a:ext cx="1500575" cy="20002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Hobbes’ Leviathan</a:t>
            </a:r>
          </a:p>
        </p:txBody>
      </p:sp>
      <p:sp>
        <p:nvSpPr>
          <p:cNvPr id="75" name="Shape 75"/>
          <p:cNvSpPr txBox="1"/>
          <p:nvPr>
            <p:ph idx="1" type="body"/>
          </p:nvPr>
        </p:nvSpPr>
        <p:spPr>
          <a:xfrm>
            <a:off x="457200" y="1200150"/>
            <a:ext cx="8229600" cy="3725699"/>
          </a:xfrm>
          <a:prstGeom prst="rect">
            <a:avLst/>
          </a:prstGeom>
          <a:solidFill>
            <a:srgbClr val="FFFFFF"/>
          </a:solidFill>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solidFill>
                  <a:srgbClr val="000000"/>
                </a:solidFill>
              </a:rPr>
              <a:t>Book published in 1651</a:t>
            </a:r>
          </a:p>
          <a:p>
            <a:pPr indent="-419100" lvl="0" marL="457200" rtl="0">
              <a:spcBef>
                <a:spcPts val="0"/>
              </a:spcBef>
              <a:buClr>
                <a:srgbClr val="000000"/>
              </a:buClr>
              <a:buSzPct val="100000"/>
              <a:buFont typeface="Arial"/>
              <a:buChar char="●"/>
            </a:pPr>
            <a:r>
              <a:rPr lang="en">
                <a:solidFill>
                  <a:srgbClr val="000000"/>
                </a:solidFill>
              </a:rPr>
              <a:t>Explained views on human nature and society</a:t>
            </a:r>
          </a:p>
          <a:p>
            <a:pPr indent="-419100" lvl="0" marL="457200" rtl="0">
              <a:spcBef>
                <a:spcPts val="0"/>
              </a:spcBef>
              <a:buClr>
                <a:srgbClr val="000000"/>
              </a:buClr>
              <a:buSzPct val="100000"/>
              <a:buFont typeface="Arial"/>
              <a:buChar char="●"/>
            </a:pPr>
            <a:r>
              <a:rPr lang="en">
                <a:solidFill>
                  <a:srgbClr val="000000"/>
                </a:solidFill>
              </a:rPr>
              <a:t>Effectively developed a vocabulary of English philosophy</a:t>
            </a:r>
          </a:p>
          <a:p>
            <a:pPr indent="-228600" lvl="0" marL="457200" rtl="0">
              <a:spcBef>
                <a:spcPts val="0"/>
              </a:spcBef>
              <a:buClr>
                <a:srgbClr val="000000"/>
              </a:buClr>
              <a:buNone/>
            </a:pPr>
            <a:r>
              <a:rPr lang="en">
                <a:solidFill>
                  <a:srgbClr val="000000"/>
                </a:solidFill>
              </a:rPr>
              <a:t>Similar to </a:t>
            </a:r>
            <a:r>
              <a:rPr i="1" lang="en">
                <a:solidFill>
                  <a:srgbClr val="000000"/>
                </a:solidFill>
              </a:rPr>
              <a:t>The Prince</a:t>
            </a:r>
            <a:r>
              <a:rPr lang="en">
                <a:solidFill>
                  <a:srgbClr val="000000"/>
                </a:solidFill>
              </a:rPr>
              <a:t> by Niccolo Machiavelli</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sz="3600"/>
              <a:t>State of Nature</a:t>
            </a:r>
          </a:p>
        </p:txBody>
      </p:sp>
      <p:sp>
        <p:nvSpPr>
          <p:cNvPr id="81" name="Shape 81"/>
          <p:cNvSpPr txBox="1"/>
          <p:nvPr>
            <p:ph idx="1" type="body"/>
          </p:nvPr>
        </p:nvSpPr>
        <p:spPr>
          <a:xfrm>
            <a:off x="457200" y="1252850"/>
            <a:ext cx="3994500" cy="3725699"/>
          </a:xfrm>
          <a:prstGeom prst="rect">
            <a:avLst/>
          </a:prstGeom>
        </p:spPr>
        <p:txBody>
          <a:bodyPr anchorCtr="0" anchor="t" bIns="91425" lIns="91425" rIns="91425" tIns="91425">
            <a:noAutofit/>
          </a:bodyPr>
          <a:lstStyle/>
          <a:p>
            <a:pPr rtl="0" algn="ctr">
              <a:spcBef>
                <a:spcPts val="0"/>
              </a:spcBef>
              <a:buNone/>
            </a:pPr>
            <a:r>
              <a:rPr lang="en"/>
              <a:t>Hobbes</a:t>
            </a:r>
          </a:p>
          <a:p>
            <a:pPr indent="-381000" lvl="0" marL="457200" rtl="0">
              <a:spcBef>
                <a:spcPts val="0"/>
              </a:spcBef>
              <a:buClr>
                <a:schemeClr val="dk1"/>
              </a:buClr>
              <a:buSzPct val="100000"/>
              <a:buFont typeface="Arial"/>
              <a:buChar char="●"/>
            </a:pPr>
            <a:r>
              <a:rPr lang="en" sz="2400"/>
              <a:t>State of nature was </a:t>
            </a:r>
            <a:r>
              <a:rPr b="1" lang="en" sz="2400"/>
              <a:t>brutal</a:t>
            </a:r>
          </a:p>
          <a:p>
            <a:pPr indent="-381000" lvl="0" marL="457200" rtl="0">
              <a:spcBef>
                <a:spcPts val="0"/>
              </a:spcBef>
              <a:buClr>
                <a:schemeClr val="dk1"/>
              </a:buClr>
              <a:buSzPct val="100000"/>
              <a:buFont typeface="Arial"/>
              <a:buChar char="●"/>
            </a:pPr>
            <a:r>
              <a:rPr lang="en" sz="2400"/>
              <a:t>Man exists in a state of </a:t>
            </a:r>
            <a:r>
              <a:rPr b="1" lang="en" sz="2400"/>
              <a:t>war</a:t>
            </a:r>
          </a:p>
          <a:p>
            <a:pPr indent="-381000" lvl="0" marL="457200" rtl="0">
              <a:spcBef>
                <a:spcPts val="0"/>
              </a:spcBef>
              <a:buClr>
                <a:schemeClr val="dk1"/>
              </a:buClr>
              <a:buSzPct val="100000"/>
              <a:buFont typeface="Arial"/>
              <a:buChar char="●"/>
            </a:pPr>
            <a:r>
              <a:rPr lang="en" sz="2400"/>
              <a:t>Man is </a:t>
            </a:r>
            <a:r>
              <a:rPr b="1" lang="en" sz="2400"/>
              <a:t>cruel, selfish, wicked</a:t>
            </a:r>
          </a:p>
          <a:p>
            <a:pPr lvl="0" rtl="0">
              <a:spcBef>
                <a:spcPts val="0"/>
              </a:spcBef>
              <a:buNone/>
            </a:pPr>
            <a:r>
              <a:t/>
            </a:r>
            <a:endParaRPr b="1" sz="2400"/>
          </a:p>
          <a:p>
            <a:pPr lvl="0">
              <a:spcBef>
                <a:spcPts val="0"/>
              </a:spcBef>
              <a:buNone/>
            </a:pPr>
            <a:r>
              <a:t/>
            </a:r>
            <a:endParaRPr b="1" sz="2400"/>
          </a:p>
        </p:txBody>
      </p:sp>
      <p:sp>
        <p:nvSpPr>
          <p:cNvPr id="82" name="Shape 82"/>
          <p:cNvSpPr txBox="1"/>
          <p:nvPr>
            <p:ph idx="2" type="body"/>
          </p:nvPr>
        </p:nvSpPr>
        <p:spPr>
          <a:xfrm>
            <a:off x="4692273" y="1200150"/>
            <a:ext cx="3994500" cy="3725699"/>
          </a:xfrm>
          <a:prstGeom prst="rect">
            <a:avLst/>
          </a:prstGeom>
        </p:spPr>
        <p:txBody>
          <a:bodyPr anchorCtr="0" anchor="t" bIns="91425" lIns="91425" rIns="91425" tIns="91425">
            <a:noAutofit/>
          </a:bodyPr>
          <a:lstStyle/>
          <a:p>
            <a:pPr indent="-228600" lvl="0" marL="457200" rtl="0" algn="ctr">
              <a:spcBef>
                <a:spcPts val="0"/>
              </a:spcBef>
              <a:buClr>
                <a:schemeClr val="dk1"/>
              </a:buClr>
              <a:buSzPct val="80000"/>
              <a:buFont typeface="Arial"/>
              <a:buNone/>
            </a:pPr>
            <a:r>
              <a:rPr lang="en"/>
              <a:t>Locke</a:t>
            </a:r>
          </a:p>
          <a:p>
            <a:pPr indent="-381000" lvl="0" marL="457200" rtl="0">
              <a:spcBef>
                <a:spcPts val="0"/>
              </a:spcBef>
              <a:buClr>
                <a:schemeClr val="dk1"/>
              </a:buClr>
              <a:buSzPct val="100000"/>
              <a:buFont typeface="Arial"/>
              <a:buChar char="●"/>
            </a:pPr>
            <a:r>
              <a:rPr lang="en" sz="2400"/>
              <a:t>State of nature was </a:t>
            </a:r>
            <a:r>
              <a:rPr b="1" lang="en" sz="2400"/>
              <a:t>kind</a:t>
            </a:r>
          </a:p>
          <a:p>
            <a:pPr indent="-381000" lvl="0" marL="457200" rtl="0">
              <a:spcBef>
                <a:spcPts val="0"/>
              </a:spcBef>
              <a:buClr>
                <a:schemeClr val="dk1"/>
              </a:buClr>
              <a:buSzPct val="100000"/>
              <a:buFont typeface="Arial"/>
              <a:buChar char="●"/>
            </a:pPr>
            <a:r>
              <a:rPr lang="en" sz="2400"/>
              <a:t>Man exists in </a:t>
            </a:r>
            <a:r>
              <a:rPr b="1" lang="en" sz="2400"/>
              <a:t>freedom</a:t>
            </a:r>
          </a:p>
          <a:p>
            <a:pPr indent="-381000" lvl="0" marL="457200" rtl="0">
              <a:spcBef>
                <a:spcPts val="0"/>
              </a:spcBef>
              <a:buClr>
                <a:schemeClr val="dk1"/>
              </a:buClr>
              <a:buSzPct val="100000"/>
              <a:buFont typeface="Arial"/>
              <a:buChar char="●"/>
            </a:pPr>
            <a:r>
              <a:rPr lang="en" sz="2400"/>
              <a:t>Man is </a:t>
            </a:r>
            <a:r>
              <a:rPr b="1" lang="en" sz="2400"/>
              <a:t>good </a:t>
            </a:r>
            <a:r>
              <a:rPr lang="en" sz="2400"/>
              <a:t>nature</a:t>
            </a:r>
          </a:p>
          <a:p>
            <a:pPr lvl="0">
              <a:spcBef>
                <a:spcPts val="0"/>
              </a:spcBef>
              <a:buNone/>
            </a:pPr>
            <a:r>
              <a:t/>
            </a:r>
            <a:endParaRPr sz="2400"/>
          </a:p>
        </p:txBody>
      </p:sp>
      <p:pic>
        <p:nvPicPr>
          <p:cNvPr id="83" name="Shape 83"/>
          <p:cNvPicPr preferRelativeResize="0"/>
          <p:nvPr/>
        </p:nvPicPr>
        <p:blipFill>
          <a:blip r:embed="rId3">
            <a:alphaModFix/>
          </a:blip>
          <a:stretch>
            <a:fillRect/>
          </a:stretch>
        </p:blipFill>
        <p:spPr>
          <a:xfrm>
            <a:off x="4103850" y="3424600"/>
            <a:ext cx="1212075" cy="155395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sz="3600"/>
              <a:t>State of Nature Cont.</a:t>
            </a:r>
          </a:p>
        </p:txBody>
      </p:sp>
      <p:sp>
        <p:nvSpPr>
          <p:cNvPr id="89" name="Shape 89"/>
          <p:cNvSpPr txBox="1"/>
          <p:nvPr>
            <p:ph idx="1" type="body"/>
          </p:nvPr>
        </p:nvSpPr>
        <p:spPr>
          <a:xfrm>
            <a:off x="457200" y="1269650"/>
            <a:ext cx="3994500" cy="3725699"/>
          </a:xfrm>
          <a:prstGeom prst="rect">
            <a:avLst/>
          </a:prstGeom>
        </p:spPr>
        <p:txBody>
          <a:bodyPr anchorCtr="0" anchor="t" bIns="91425" lIns="91425" rIns="91425" tIns="91425">
            <a:noAutofit/>
          </a:bodyPr>
          <a:lstStyle/>
          <a:p>
            <a:pPr indent="-228600" lvl="0" marL="457200" rtl="0" algn="ctr">
              <a:spcBef>
                <a:spcPts val="0"/>
              </a:spcBef>
              <a:buSzPct val="80000"/>
              <a:buNone/>
            </a:pPr>
            <a:r>
              <a:rPr lang="en"/>
              <a:t>Hobbes</a:t>
            </a:r>
          </a:p>
          <a:p>
            <a:pPr indent="-381000" lvl="0" marL="457200" rtl="0">
              <a:spcBef>
                <a:spcPts val="0"/>
              </a:spcBef>
              <a:buClr>
                <a:schemeClr val="dk1"/>
              </a:buClr>
              <a:buSzPct val="100000"/>
              <a:buFont typeface="Arial"/>
              <a:buChar char="●"/>
            </a:pPr>
            <a:r>
              <a:rPr lang="en" sz="2400"/>
              <a:t>Must have an </a:t>
            </a:r>
            <a:r>
              <a:rPr b="1" lang="en" sz="2400"/>
              <a:t>absolute monarch</a:t>
            </a:r>
          </a:p>
          <a:p>
            <a:pPr indent="-381000" lvl="0" marL="457200" rtl="0">
              <a:spcBef>
                <a:spcPts val="0"/>
              </a:spcBef>
              <a:buClr>
                <a:schemeClr val="dk1"/>
              </a:buClr>
              <a:buSzPct val="100000"/>
              <a:buFont typeface="Arial"/>
              <a:buChar char="●"/>
            </a:pPr>
            <a:r>
              <a:rPr lang="en" sz="2400"/>
              <a:t>Born with rights which are </a:t>
            </a:r>
            <a:r>
              <a:rPr b="1" lang="en" sz="2400"/>
              <a:t>relinquished</a:t>
            </a:r>
            <a:r>
              <a:rPr lang="en" sz="2400"/>
              <a:t> </a:t>
            </a:r>
          </a:p>
          <a:p>
            <a:pPr indent="-381000" lvl="0" marL="457200" rtl="0">
              <a:spcBef>
                <a:spcPts val="0"/>
              </a:spcBef>
              <a:buClr>
                <a:schemeClr val="dk1"/>
              </a:buClr>
              <a:buSzPct val="100000"/>
              <a:buFont typeface="Arial"/>
              <a:buChar char="●"/>
            </a:pPr>
            <a:r>
              <a:rPr lang="en" sz="2400"/>
              <a:t>Man has </a:t>
            </a:r>
            <a:r>
              <a:rPr b="1" lang="en" sz="2400"/>
              <a:t>no regard </a:t>
            </a:r>
            <a:r>
              <a:rPr lang="en" sz="2400"/>
              <a:t>for others</a:t>
            </a:r>
          </a:p>
          <a:p>
            <a:pPr lvl="0" rtl="0">
              <a:spcBef>
                <a:spcPts val="0"/>
              </a:spcBef>
              <a:buNone/>
            </a:pPr>
            <a:r>
              <a:t/>
            </a:r>
            <a:endParaRPr b="1" sz="2400"/>
          </a:p>
          <a:p>
            <a:pPr lvl="0" rtl="0">
              <a:spcBef>
                <a:spcPts val="0"/>
              </a:spcBef>
              <a:buNone/>
            </a:pPr>
            <a:r>
              <a:t/>
            </a:r>
            <a:endParaRPr sz="2400"/>
          </a:p>
        </p:txBody>
      </p:sp>
      <p:sp>
        <p:nvSpPr>
          <p:cNvPr id="90" name="Shape 90"/>
          <p:cNvSpPr txBox="1"/>
          <p:nvPr>
            <p:ph idx="2" type="body"/>
          </p:nvPr>
        </p:nvSpPr>
        <p:spPr>
          <a:xfrm>
            <a:off x="4692273" y="1200150"/>
            <a:ext cx="3994500" cy="3725699"/>
          </a:xfrm>
          <a:prstGeom prst="rect">
            <a:avLst/>
          </a:prstGeom>
        </p:spPr>
        <p:txBody>
          <a:bodyPr anchorCtr="0" anchor="t" bIns="91425" lIns="91425" rIns="91425" tIns="91425">
            <a:noAutofit/>
          </a:bodyPr>
          <a:lstStyle/>
          <a:p>
            <a:pPr indent="-228600" lvl="0" marL="457200" rtl="0" algn="ctr">
              <a:spcBef>
                <a:spcPts val="0"/>
              </a:spcBef>
              <a:buNone/>
            </a:pPr>
            <a:r>
              <a:rPr lang="en"/>
              <a:t>Locke</a:t>
            </a:r>
          </a:p>
          <a:p>
            <a:pPr indent="-381000" lvl="0" marL="457200" rtl="0">
              <a:spcBef>
                <a:spcPts val="0"/>
              </a:spcBef>
              <a:buClr>
                <a:schemeClr val="dk1"/>
              </a:buClr>
              <a:buSzPct val="100000"/>
              <a:buFont typeface="Arial"/>
              <a:buChar char="●"/>
            </a:pPr>
            <a:r>
              <a:rPr lang="en" sz="2400"/>
              <a:t>Man can </a:t>
            </a:r>
            <a:r>
              <a:rPr b="1" lang="en" sz="2400"/>
              <a:t>self govern</a:t>
            </a:r>
          </a:p>
          <a:p>
            <a:pPr indent="-381000" lvl="0" marL="457200" rtl="0">
              <a:spcBef>
                <a:spcPts val="0"/>
              </a:spcBef>
              <a:buClr>
                <a:schemeClr val="dk1"/>
              </a:buClr>
              <a:buSzPct val="100000"/>
              <a:buFont typeface="Arial"/>
              <a:buChar char="●"/>
            </a:pPr>
            <a:r>
              <a:rPr lang="en" sz="2400"/>
              <a:t>Born with </a:t>
            </a:r>
            <a:r>
              <a:rPr b="1" lang="en" sz="2400"/>
              <a:t>inalienable rights</a:t>
            </a:r>
          </a:p>
          <a:p>
            <a:pPr indent="-381000" lvl="0" marL="457200" rtl="0">
              <a:spcBef>
                <a:spcPts val="0"/>
              </a:spcBef>
              <a:buClr>
                <a:schemeClr val="dk1"/>
              </a:buClr>
              <a:buSzPct val="100000"/>
              <a:buFont typeface="Arial"/>
              <a:buChar char="●"/>
            </a:pPr>
            <a:r>
              <a:rPr lang="en" sz="2400"/>
              <a:t>Man does </a:t>
            </a:r>
            <a:r>
              <a:rPr b="1" lang="en" sz="2400"/>
              <a:t>not harm</a:t>
            </a:r>
            <a:r>
              <a:rPr lang="en" sz="2400"/>
              <a:t> others</a:t>
            </a:r>
          </a:p>
          <a:p>
            <a:pPr lvl="0" rtl="0">
              <a:spcBef>
                <a:spcPts val="0"/>
              </a:spcBef>
              <a:buNone/>
            </a:pPr>
            <a:r>
              <a:t/>
            </a:r>
            <a:endParaRPr b="1" sz="2400"/>
          </a:p>
        </p:txBody>
      </p:sp>
      <p:pic>
        <p:nvPicPr>
          <p:cNvPr id="91" name="Shape 91"/>
          <p:cNvPicPr preferRelativeResize="0"/>
          <p:nvPr/>
        </p:nvPicPr>
        <p:blipFill>
          <a:blip r:embed="rId3">
            <a:alphaModFix/>
          </a:blip>
          <a:stretch>
            <a:fillRect/>
          </a:stretch>
        </p:blipFill>
        <p:spPr>
          <a:xfrm>
            <a:off x="6972650" y="3529775"/>
            <a:ext cx="1235600" cy="157942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sz="3600"/>
              <a:t>Government</a:t>
            </a:r>
          </a:p>
        </p:txBody>
      </p:sp>
      <p:sp>
        <p:nvSpPr>
          <p:cNvPr id="97" name="Shape 97"/>
          <p:cNvSpPr txBox="1"/>
          <p:nvPr>
            <p:ph idx="1" type="body"/>
          </p:nvPr>
        </p:nvSpPr>
        <p:spPr>
          <a:xfrm>
            <a:off x="457200" y="1200150"/>
            <a:ext cx="3994500" cy="3725699"/>
          </a:xfrm>
          <a:prstGeom prst="rect">
            <a:avLst/>
          </a:prstGeom>
        </p:spPr>
        <p:txBody>
          <a:bodyPr anchorCtr="0" anchor="t" bIns="91425" lIns="91425" rIns="91425" tIns="91425">
            <a:noAutofit/>
          </a:bodyPr>
          <a:lstStyle/>
          <a:p>
            <a:pPr rtl="0" algn="ctr">
              <a:spcBef>
                <a:spcPts val="0"/>
              </a:spcBef>
              <a:buNone/>
            </a:pPr>
            <a:r>
              <a:rPr lang="en"/>
              <a:t>Hobbes</a:t>
            </a:r>
          </a:p>
          <a:p>
            <a:pPr indent="-381000" lvl="0" marL="457200" rtl="0">
              <a:spcBef>
                <a:spcPts val="0"/>
              </a:spcBef>
              <a:buClr>
                <a:schemeClr val="dk1"/>
              </a:buClr>
              <a:buSzPct val="100000"/>
              <a:buFont typeface="Arial"/>
              <a:buChar char="●"/>
            </a:pPr>
            <a:r>
              <a:rPr lang="en" sz="2400"/>
              <a:t>Purpose: impose law and order, control people</a:t>
            </a:r>
          </a:p>
          <a:p>
            <a:pPr indent="-381000" lvl="0" marL="457200">
              <a:spcBef>
                <a:spcPts val="0"/>
              </a:spcBef>
              <a:buClr>
                <a:schemeClr val="dk1"/>
              </a:buClr>
              <a:buSzPct val="100000"/>
              <a:buFont typeface="Arial"/>
              <a:buChar char="●"/>
            </a:pPr>
            <a:r>
              <a:rPr lang="en" sz="2400"/>
              <a:t>Absolute rule: people no right to rebel</a:t>
            </a:r>
          </a:p>
        </p:txBody>
      </p:sp>
      <p:sp>
        <p:nvSpPr>
          <p:cNvPr id="98" name="Shape 98"/>
          <p:cNvSpPr txBox="1"/>
          <p:nvPr>
            <p:ph idx="2" type="body"/>
          </p:nvPr>
        </p:nvSpPr>
        <p:spPr>
          <a:xfrm>
            <a:off x="4692273" y="1200150"/>
            <a:ext cx="3994500" cy="3725699"/>
          </a:xfrm>
          <a:prstGeom prst="rect">
            <a:avLst/>
          </a:prstGeom>
        </p:spPr>
        <p:txBody>
          <a:bodyPr anchorCtr="0" anchor="t" bIns="91425" lIns="91425" rIns="91425" tIns="91425">
            <a:noAutofit/>
          </a:bodyPr>
          <a:lstStyle/>
          <a:p>
            <a:pPr rtl="0" algn="ctr">
              <a:spcBef>
                <a:spcPts val="0"/>
              </a:spcBef>
              <a:buNone/>
            </a:pPr>
            <a:r>
              <a:rPr lang="en"/>
              <a:t>Locke</a:t>
            </a:r>
          </a:p>
          <a:p>
            <a:pPr indent="-381000" lvl="0" marL="457200" rtl="0">
              <a:spcBef>
                <a:spcPts val="0"/>
              </a:spcBef>
              <a:buClr>
                <a:schemeClr val="dk1"/>
              </a:buClr>
              <a:buSzPct val="100000"/>
              <a:buFont typeface="Arial"/>
              <a:buChar char="●"/>
            </a:pPr>
            <a:r>
              <a:rPr lang="en" sz="2400"/>
              <a:t>Purpose: Represent people, secure their rights</a:t>
            </a:r>
          </a:p>
          <a:p>
            <a:pPr indent="-381000" lvl="0" marL="457200">
              <a:spcBef>
                <a:spcPts val="0"/>
              </a:spcBef>
              <a:buClr>
                <a:schemeClr val="dk1"/>
              </a:buClr>
              <a:buSzPct val="100000"/>
              <a:buFont typeface="Arial"/>
              <a:buChar char="●"/>
            </a:pPr>
            <a:r>
              <a:rPr lang="en" sz="2400"/>
              <a:t>People may rebel in certain conditions</a:t>
            </a:r>
          </a:p>
        </p:txBody>
      </p:sp>
      <p:pic>
        <p:nvPicPr>
          <p:cNvPr id="99" name="Shape 99"/>
          <p:cNvPicPr preferRelativeResize="0"/>
          <p:nvPr/>
        </p:nvPicPr>
        <p:blipFill rotWithShape="1">
          <a:blip r:embed="rId3">
            <a:alphaModFix/>
          </a:blip>
          <a:srcRect b="0" l="-622" r="67683" t="0"/>
          <a:stretch/>
        </p:blipFill>
        <p:spPr>
          <a:xfrm>
            <a:off x="2978700" y="3511100"/>
            <a:ext cx="1376050" cy="14694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